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2" r:id="rId1"/>
    <p:sldMasterId id="2147483668" r:id="rId2"/>
  </p:sldMasterIdLst>
  <p:notesMasterIdLst>
    <p:notesMasterId r:id="rId30"/>
  </p:notesMasterIdLst>
  <p:handoutMasterIdLst>
    <p:handoutMasterId r:id="rId31"/>
  </p:handoutMasterIdLst>
  <p:sldIdLst>
    <p:sldId id="401" r:id="rId3"/>
    <p:sldId id="423" r:id="rId4"/>
    <p:sldId id="425" r:id="rId5"/>
    <p:sldId id="424" r:id="rId6"/>
    <p:sldId id="426" r:id="rId7"/>
    <p:sldId id="412" r:id="rId8"/>
    <p:sldId id="413" r:id="rId9"/>
    <p:sldId id="430" r:id="rId10"/>
    <p:sldId id="434" r:id="rId11"/>
    <p:sldId id="435" r:id="rId12"/>
    <p:sldId id="436" r:id="rId13"/>
    <p:sldId id="437" r:id="rId14"/>
    <p:sldId id="438" r:id="rId15"/>
    <p:sldId id="439" r:id="rId16"/>
    <p:sldId id="414" r:id="rId17"/>
    <p:sldId id="416" r:id="rId18"/>
    <p:sldId id="419" r:id="rId19"/>
    <p:sldId id="420" r:id="rId20"/>
    <p:sldId id="431" r:id="rId21"/>
    <p:sldId id="422" r:id="rId22"/>
    <p:sldId id="432" r:id="rId23"/>
    <p:sldId id="433" r:id="rId24"/>
    <p:sldId id="427" r:id="rId25"/>
    <p:sldId id="428" r:id="rId26"/>
    <p:sldId id="429" r:id="rId27"/>
    <p:sldId id="417" r:id="rId28"/>
    <p:sldId id="418" r:id="rId29"/>
  </p:sldIdLst>
  <p:sldSz cx="12192000" cy="6858000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1C8B2578-E857-4DF0-BFF7-1D0B9FE658BF}">
          <p14:sldIdLst>
            <p14:sldId id="401"/>
            <p14:sldId id="423"/>
            <p14:sldId id="425"/>
            <p14:sldId id="424"/>
            <p14:sldId id="426"/>
            <p14:sldId id="412"/>
            <p14:sldId id="413"/>
            <p14:sldId id="430"/>
            <p14:sldId id="434"/>
            <p14:sldId id="435"/>
            <p14:sldId id="436"/>
            <p14:sldId id="437"/>
            <p14:sldId id="438"/>
            <p14:sldId id="439"/>
            <p14:sldId id="414"/>
            <p14:sldId id="416"/>
            <p14:sldId id="419"/>
            <p14:sldId id="420"/>
            <p14:sldId id="431"/>
            <p14:sldId id="422"/>
            <p14:sldId id="432"/>
            <p14:sldId id="433"/>
            <p14:sldId id="427"/>
            <p14:sldId id="428"/>
            <p14:sldId id="429"/>
            <p14:sldId id="417"/>
            <p14:sldId id="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orient="horz" pos="480" userDrawn="1">
          <p15:clr>
            <a:srgbClr val="A4A3A4"/>
          </p15:clr>
        </p15:guide>
        <p15:guide id="3" orient="horz" pos="1584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pos="5760" userDrawn="1">
          <p15:clr>
            <a:srgbClr val="A4A3A4"/>
          </p15:clr>
        </p15:guide>
        <p15:guide id="6" pos="256" userDrawn="1">
          <p15:clr>
            <a:srgbClr val="A4A3A4"/>
          </p15:clr>
        </p15:guide>
        <p15:guide id="7" pos="5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lrich Stephan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C5A9A"/>
    <a:srgbClr val="4F6AA4"/>
    <a:srgbClr val="D8D8D8"/>
    <a:srgbClr val="CECEEF"/>
    <a:srgbClr val="00CF21"/>
    <a:srgbClr val="917458"/>
    <a:srgbClr val="8A684A"/>
    <a:srgbClr val="7D593E"/>
    <a:srgbClr val="775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394" autoAdjust="0"/>
  </p:normalViewPr>
  <p:slideViewPr>
    <p:cSldViewPr snapToGrid="0">
      <p:cViewPr varScale="1">
        <p:scale>
          <a:sx n="105" d="100"/>
          <a:sy n="105" d="100"/>
        </p:scale>
        <p:origin x="750" y="102"/>
      </p:cViewPr>
      <p:guideLst>
        <p:guide orient="horz" pos="1440"/>
        <p:guide orient="horz" pos="480"/>
        <p:guide orient="horz" pos="1584"/>
        <p:guide orient="horz" pos="4128"/>
        <p:guide pos="5760"/>
        <p:guide pos="256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5"/>
            <a:ext cx="2945658" cy="49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0" tIns="46470" rIns="92940" bIns="46470" numCol="1" anchor="t" anchorCtr="0" compatLnSpc="1">
            <a:prstTxWarp prst="textNoShape">
              <a:avLst/>
            </a:prstTxWarp>
          </a:bodyPr>
          <a:lstStyle>
            <a:lvl1pPr defTabSz="93022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9" y="5"/>
            <a:ext cx="2945658" cy="49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0" tIns="46470" rIns="92940" bIns="46470" numCol="1" anchor="t" anchorCtr="0" compatLnSpc="1">
            <a:prstTxWarp prst="textNoShape">
              <a:avLst/>
            </a:prstTxWarp>
          </a:bodyPr>
          <a:lstStyle>
            <a:lvl1pPr algn="r" defTabSz="93022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431663"/>
            <a:ext cx="2945658" cy="49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0" tIns="46470" rIns="92940" bIns="46470" numCol="1" anchor="b" anchorCtr="0" compatLnSpc="1">
            <a:prstTxWarp prst="textNoShape">
              <a:avLst/>
            </a:prstTxWarp>
          </a:bodyPr>
          <a:lstStyle>
            <a:lvl1pPr defTabSz="93022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9" y="9431663"/>
            <a:ext cx="2945658" cy="49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0" tIns="46470" rIns="92940" bIns="46470" numCol="1" anchor="b" anchorCtr="0" compatLnSpc="1">
            <a:prstTxWarp prst="textNoShape">
              <a:avLst/>
            </a:prstTxWarp>
          </a:bodyPr>
          <a:lstStyle>
            <a:lvl1pPr algn="r" defTabSz="93022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31A95965-A25C-4ACC-8927-13757226559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9659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5"/>
            <a:ext cx="2945658" cy="49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0" tIns="46470" rIns="92940" bIns="46470" numCol="1" anchor="t" anchorCtr="0" compatLnSpc="1">
            <a:prstTxWarp prst="textNoShape">
              <a:avLst/>
            </a:prstTxWarp>
          </a:bodyPr>
          <a:lstStyle>
            <a:lvl1pPr defTabSz="93022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9" y="5"/>
            <a:ext cx="2945658" cy="49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0" tIns="46470" rIns="92940" bIns="46470" numCol="1" anchor="t" anchorCtr="0" compatLnSpc="1">
            <a:prstTxWarp prst="textNoShape">
              <a:avLst/>
            </a:prstTxWarp>
          </a:bodyPr>
          <a:lstStyle>
            <a:lvl1pPr algn="r" defTabSz="93022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16700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836"/>
            <a:ext cx="4984962" cy="4464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0" tIns="46470" rIns="92940" bIns="46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431663"/>
            <a:ext cx="2945658" cy="49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0" tIns="46470" rIns="92940" bIns="46470" numCol="1" anchor="b" anchorCtr="0" compatLnSpc="1">
            <a:prstTxWarp prst="textNoShape">
              <a:avLst/>
            </a:prstTxWarp>
          </a:bodyPr>
          <a:lstStyle>
            <a:lvl1pPr defTabSz="93022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9" y="9431663"/>
            <a:ext cx="2945658" cy="49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0" tIns="46470" rIns="92940" bIns="46470" numCol="1" anchor="b" anchorCtr="0" compatLnSpc="1">
            <a:prstTxWarp prst="textNoShape">
              <a:avLst/>
            </a:prstTxWarp>
          </a:bodyPr>
          <a:lstStyle>
            <a:lvl1pPr algn="r" defTabSz="93022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0633DD74-51D8-4D25-B662-ACFAF4B2C54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8424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35" charset="0"/>
        <a:ea typeface="MS PGothic" pitchFamily="34" charset="-128"/>
        <a:cs typeface="MS PGothic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35" charset="0"/>
        <a:ea typeface="MS PGothic" pitchFamily="34" charset="-128"/>
        <a:cs typeface="MS PGothic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35" charset="0"/>
        <a:ea typeface="MS PGothic" pitchFamily="34" charset="-128"/>
        <a:cs typeface="MS PGothic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35" charset="0"/>
        <a:ea typeface="MS PGothic" pitchFamily="34" charset="-128"/>
        <a:cs typeface="MS PGothic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35" charset="0"/>
        <a:ea typeface="MS PGothic" pitchFamily="34" charset="-128"/>
        <a:cs typeface="MS PGothic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2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97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1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1079500"/>
          </a:xfrm>
          <a:prstGeom prst="rect">
            <a:avLst/>
          </a:prstGeom>
          <a:solidFill>
            <a:srgbClr val="3C5A9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2000">
              <a:latin typeface="Tahoma" pitchFamily="35" charset="0"/>
            </a:endParaRPr>
          </a:p>
        </p:txBody>
      </p:sp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4233" y="1071563"/>
            <a:ext cx="12196233" cy="1079500"/>
          </a:xfrm>
          <a:prstGeom prst="rect">
            <a:avLst/>
          </a:prstGeom>
          <a:solidFill>
            <a:srgbClr val="9999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defRPr/>
            </a:pPr>
            <a:endParaRPr lang="en-US" sz="2000">
              <a:latin typeface="Tahoma" pitchFamily="35" charset="0"/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" y="335732"/>
            <a:ext cx="877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OPENCAMPUS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488" y="1189043"/>
            <a:ext cx="11993033" cy="833437"/>
          </a:xfr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Bakery Brach Sales Prediction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B577E-A628-402D-B1C0-1A1AB13124C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4000" y="5"/>
            <a:ext cx="3048000" cy="652462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5"/>
            <a:ext cx="8940800" cy="65246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64CAC-9011-4446-AD96-3C33492057F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" y="5"/>
            <a:ext cx="10223500" cy="677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268413"/>
            <a:ext cx="5994400" cy="2551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68413"/>
            <a:ext cx="5994400" cy="2551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971925"/>
            <a:ext cx="59944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71925"/>
            <a:ext cx="59944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17531-E00B-4217-B8B6-C92C558D46E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03BB7-FB0E-42F4-853B-C30323DD7E4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860B0C-BA58-45E3-B879-5BE12F2CEAD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1028" name="Picture 4" descr="http://www.sfb1261.de/images/sensor_chart_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7" y="1683882"/>
            <a:ext cx="1964500" cy="19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 userDrawn="1"/>
        </p:nvSpPr>
        <p:spPr>
          <a:xfrm>
            <a:off x="2894241" y="1630302"/>
            <a:ext cx="85478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0" i="0">
                <a:solidFill>
                  <a:srgbClr val="15398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CRC 1261</a:t>
            </a:r>
            <a:r>
              <a:rPr lang="en-US" sz="2800" b="0" i="0" baseline="0">
                <a:solidFill>
                  <a:srgbClr val="15398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b="0" i="0" err="1">
                <a:solidFill>
                  <a:srgbClr val="15398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Magnetoelectric</a:t>
            </a:r>
            <a:r>
              <a:rPr lang="en-US" sz="2800" b="0" i="0">
                <a:solidFill>
                  <a:srgbClr val="15398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Sensors: From Composite Materials to </a:t>
            </a:r>
            <a:r>
              <a:rPr lang="en-US" sz="2800" b="0" i="0" err="1">
                <a:solidFill>
                  <a:srgbClr val="15398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Biomagnetic</a:t>
            </a:r>
            <a:r>
              <a:rPr lang="en-US" sz="2800" b="0" i="0">
                <a:solidFill>
                  <a:srgbClr val="15398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Diagnostics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2894241" y="2782601"/>
            <a:ext cx="559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i="0" kern="1200">
                <a:solidFill>
                  <a:srgbClr val="153983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Funded by the German Research Foundation (DFG).</a:t>
            </a:r>
            <a:endParaRPr lang="de-DE" sz="1800" b="0" i="0" kern="1200">
              <a:solidFill>
                <a:srgbClr val="153983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32" name="Picture 8" descr="http://www.sfb1261.de/images/caunormrgb0720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9" y="5442593"/>
            <a:ext cx="1823352" cy="60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208" y="5531812"/>
            <a:ext cx="2166160" cy="54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5712" y="5213033"/>
            <a:ext cx="1904617" cy="12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7373" y="5497621"/>
            <a:ext cx="1781420" cy="5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2895175" y="3350125"/>
            <a:ext cx="1877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i="0" kern="1200">
                <a:solidFill>
                  <a:srgbClr val="153983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www.sfb1261.de</a:t>
            </a:r>
            <a:endParaRPr lang="de-DE" sz="1800" b="0" i="0" kern="1200">
              <a:solidFill>
                <a:srgbClr val="153983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AutoShape 16" descr="Bildergebnis für ipn kiel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5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92000" cy="1079500"/>
          </a:xfrm>
          <a:prstGeom prst="rect">
            <a:avLst/>
          </a:prstGeom>
          <a:solidFill>
            <a:srgbClr val="3C5A9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Tahoma" pitchFamily="35" charset="0"/>
            </a:endParaRPr>
          </a:p>
        </p:txBody>
      </p:sp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4233" y="1071563"/>
            <a:ext cx="12196233" cy="1079500"/>
          </a:xfrm>
          <a:prstGeom prst="rect">
            <a:avLst/>
          </a:prstGeom>
          <a:solidFill>
            <a:srgbClr val="9999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Tahoma" pitchFamily="35" charset="0"/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56262" y="285525"/>
            <a:ext cx="8776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Christian-Albrechts-Universität zu Kiel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/>
          </p:nvPr>
        </p:nvSpPr>
        <p:spPr>
          <a:xfrm>
            <a:off x="99488" y="1189043"/>
            <a:ext cx="11993033" cy="833437"/>
          </a:xfr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/>
          </p:nvPr>
        </p:nvSpPr>
        <p:spPr>
          <a:xfrm>
            <a:off x="99488" y="2173370"/>
            <a:ext cx="11993033" cy="1373187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6788307" y="3055938"/>
            <a:ext cx="4964113" cy="3802062"/>
            <a:chOff x="4000502" y="3068638"/>
            <a:chExt cx="4964113" cy="3802062"/>
          </a:xfrm>
        </p:grpSpPr>
        <p:pic>
          <p:nvPicPr>
            <p:cNvPr id="15" name="Picture 12" descr="tine400a-75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11613" y="3068638"/>
              <a:ext cx="4953000" cy="3802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hteck 15"/>
            <p:cNvSpPr/>
            <p:nvPr userDrawn="1"/>
          </p:nvSpPr>
          <p:spPr bwMode="auto">
            <a:xfrm>
              <a:off x="4000502" y="3069775"/>
              <a:ext cx="4964113" cy="3788229"/>
            </a:xfrm>
            <a:prstGeom prst="rect">
              <a:avLst/>
            </a:prstGeom>
            <a:solidFill>
              <a:schemeClr val="bg1">
                <a:alpha val="54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>
                <a:solidFill>
                  <a:srgbClr val="000000"/>
                </a:solidFill>
                <a:latin typeface="Tahoma" pitchFamily="35" charset="0"/>
              </a:endParaRPr>
            </a:p>
          </p:txBody>
        </p:sp>
      </p:grp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75" y="103405"/>
            <a:ext cx="3224343" cy="8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64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88BE1-D60F-4485-A647-B991092B43A7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860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30139-16F5-4682-A293-CA9CBDAD74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16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0" y="677863"/>
            <a:ext cx="5994400" cy="58467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677863"/>
            <a:ext cx="5994400" cy="58467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1FC23-F330-4F59-9E68-5F49F23668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94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54AAB-03A3-4C7F-AEE4-14235F6559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36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88BE1-D60F-4485-A647-B991092B43A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D24AF-8A01-4892-BC58-9A1596747B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58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5320F0-FA3B-4108-9092-9E7A337270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50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38D25-4517-4CFD-84FF-6AFE122AE4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000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C37D1-8429-46D0-9072-AA4DD6E12D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75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B577E-A628-402D-B1C0-1A1AB13124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90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4000" y="5"/>
            <a:ext cx="3048000" cy="652462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0" y="5"/>
            <a:ext cx="8940800" cy="65246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64CAC-9011-4446-AD96-3C33492057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252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" y="5"/>
            <a:ext cx="10223500" cy="677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268413"/>
            <a:ext cx="5994400" cy="2551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68413"/>
            <a:ext cx="5994400" cy="2551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0" y="3971925"/>
            <a:ext cx="59944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71925"/>
            <a:ext cx="59944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17531-E00B-4217-B8B6-C92C558D46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412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03BB7-FB0E-42F4-853B-C30323DD7E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53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860B0C-BA58-45E3-B879-5BE12F2CEAD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32" name="Picture 8" descr="http://www.sfb1261.de/images/caunormrgb072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9" y="5442593"/>
            <a:ext cx="1823352" cy="60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6" descr="Bildergebnis für ipn kiel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rgbClr val="00000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79" y="4386717"/>
            <a:ext cx="2137913" cy="213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30139-16F5-4682-A293-CA9CBDAD745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0" y="677863"/>
            <a:ext cx="5994400" cy="58467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677863"/>
            <a:ext cx="5994400" cy="58467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1FC23-F330-4F59-9E68-5F49F23668E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54AAB-03A3-4C7F-AEE4-14235F65599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D24AF-8A01-4892-BC58-9A1596747B6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5320F0-FA3B-4108-9092-9E7A337270C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38D25-4517-4CFD-84FF-6AFE122AE44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C37D1-8429-46D0-9072-AA4DD6E12D6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26" name="Rectangle 18"/>
          <p:cNvSpPr>
            <a:spLocks noChangeArrowheads="1"/>
          </p:cNvSpPr>
          <p:nvPr userDrawn="1"/>
        </p:nvSpPr>
        <p:spPr bwMode="auto">
          <a:xfrm>
            <a:off x="0" y="5"/>
            <a:ext cx="12192000" cy="684213"/>
          </a:xfrm>
          <a:prstGeom prst="rect">
            <a:avLst/>
          </a:prstGeom>
          <a:solidFill>
            <a:srgbClr val="3C5A9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2000">
              <a:latin typeface="Tahoma" pitchFamily="35" charset="0"/>
            </a:endParaRPr>
          </a:p>
        </p:txBody>
      </p:sp>
      <p:sp>
        <p:nvSpPr>
          <p:cNvPr id="1030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1" y="5"/>
            <a:ext cx="9698656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31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268413"/>
            <a:ext cx="12192000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45720" rIns="36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, um Master-</a:t>
            </a:r>
            <a:r>
              <a:rPr lang="en-US" dirty="0" err="1"/>
              <a:t>Textformat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bearbeiten</a:t>
            </a:r>
            <a:r>
              <a:rPr lang="en-US" dirty="0"/>
              <a:t>.</a:t>
            </a:r>
          </a:p>
        </p:txBody>
      </p:sp>
      <p:sp>
        <p:nvSpPr>
          <p:cNvPr id="171037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" y="6524630"/>
            <a:ext cx="102235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40000" tIns="45720" rIns="36000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1038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7" y="6524630"/>
            <a:ext cx="673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D860B0C-BA58-45E3-B879-5BE12F2CEAD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67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aseline="0">
          <a:solidFill>
            <a:schemeClr val="bg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  <a:ea typeface="MS PGothic" pitchFamily="34" charset="-128"/>
          <a:cs typeface="MS PGothic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  <a:ea typeface="MS PGothic" pitchFamily="34" charset="-128"/>
          <a:cs typeface="MS PGothic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  <a:ea typeface="MS PGothic" pitchFamily="34" charset="-128"/>
          <a:cs typeface="MS PGothic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  <a:ea typeface="MS PGothic" pitchFamily="34" charset="-128"/>
          <a:cs typeface="MS PGothic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35" charset="0"/>
          <a:ea typeface="MS PGothic" pitchFamily="34" charset="-128"/>
          <a:cs typeface="MS PGothic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5" charset="0"/>
          <a:ea typeface="MS PGothic" pitchFamily="34" charset="-128"/>
          <a:cs typeface="MS PGothic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5" charset="0"/>
          <a:ea typeface="MS PGothic" pitchFamily="34" charset="-128"/>
          <a:cs typeface="MS PGothic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MS PGothic" pitchFamily="34" charset="-128"/>
          <a:cs typeface="MS PGothic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ＭＳ Ｐゴシック" pitchFamily="3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ＭＳ Ｐゴシック" pitchFamily="3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ＭＳ Ｐゴシック" pitchFamily="3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ＭＳ Ｐゴシック" pitchFamily="35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26" name="Rectangle 18"/>
          <p:cNvSpPr>
            <a:spLocks noChangeArrowheads="1"/>
          </p:cNvSpPr>
          <p:nvPr userDrawn="1"/>
        </p:nvSpPr>
        <p:spPr bwMode="auto">
          <a:xfrm>
            <a:off x="0" y="5"/>
            <a:ext cx="12192000" cy="684213"/>
          </a:xfrm>
          <a:prstGeom prst="rect">
            <a:avLst/>
          </a:prstGeom>
          <a:solidFill>
            <a:srgbClr val="3C5A9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Tahoma" pitchFamily="35" charset="0"/>
            </a:endParaRPr>
          </a:p>
        </p:txBody>
      </p:sp>
      <p:sp>
        <p:nvSpPr>
          <p:cNvPr id="1030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1" y="5"/>
            <a:ext cx="9698656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, um Master-</a:t>
            </a:r>
            <a:r>
              <a:rPr lang="en-US" dirty="0" err="1"/>
              <a:t>Titelformat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bearbeiten</a:t>
            </a:r>
            <a:r>
              <a:rPr lang="en-US" dirty="0"/>
              <a:t>.</a:t>
            </a:r>
          </a:p>
        </p:txBody>
      </p:sp>
      <p:sp>
        <p:nvSpPr>
          <p:cNvPr id="1031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268413"/>
            <a:ext cx="12192000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45720" rIns="36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, um Master-</a:t>
            </a:r>
            <a:r>
              <a:rPr lang="en-US" dirty="0" err="1"/>
              <a:t>Textformat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bearbeiten</a:t>
            </a:r>
            <a:r>
              <a:rPr lang="en-US" dirty="0"/>
              <a:t>.</a:t>
            </a:r>
          </a:p>
        </p:txBody>
      </p:sp>
      <p:sp>
        <p:nvSpPr>
          <p:cNvPr id="171037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" y="6524630"/>
            <a:ext cx="102235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40000" tIns="45720" rIns="36000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1038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7" y="6524630"/>
            <a:ext cx="673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D860B0C-BA58-45E3-B879-5BE12F2CEAD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6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  <a:ea typeface="MS PGothic" pitchFamily="34" charset="-128"/>
          <a:cs typeface="MS PGothic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  <a:ea typeface="MS PGothic" pitchFamily="34" charset="-128"/>
          <a:cs typeface="MS PGothic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  <a:ea typeface="MS PGothic" pitchFamily="34" charset="-128"/>
          <a:cs typeface="MS PGothic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  <a:ea typeface="MS PGothic" pitchFamily="34" charset="-128"/>
          <a:cs typeface="MS PGothic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Tahoma" pitchFamily="3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35" charset="0"/>
          <a:ea typeface="MS PGothic" pitchFamily="34" charset="-128"/>
          <a:cs typeface="MS PGothic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5" charset="0"/>
          <a:ea typeface="MS PGothic" pitchFamily="34" charset="-128"/>
          <a:cs typeface="MS PGothic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5" charset="0"/>
          <a:ea typeface="MS PGothic" pitchFamily="34" charset="-128"/>
          <a:cs typeface="MS PGothic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MS PGothic" pitchFamily="34" charset="-128"/>
          <a:cs typeface="MS PGothic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ＭＳ Ｐゴシック" pitchFamily="3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ＭＳ Ｐゴシック" pitchFamily="3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ＭＳ Ｐゴシック" pitchFamily="3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5" charset="0"/>
          <a:ea typeface="ＭＳ Ｐゴシック" pitchFamily="35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E30139-16F5-4682-A293-CA9CBDAD745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1" name="Textplatzhalter 2"/>
          <p:cNvSpPr txBox="1">
            <a:spLocks/>
          </p:cNvSpPr>
          <p:nvPr/>
        </p:nvSpPr>
        <p:spPr bwMode="auto">
          <a:xfrm>
            <a:off x="149416" y="702097"/>
            <a:ext cx="9317313" cy="205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45720" rIns="36000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pitchFamily="35" charset="0"/>
                <a:ea typeface="MS PGothic" pitchFamily="34" charset="-128"/>
                <a:cs typeface="MS PGothic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pitchFamily="35" charset="0"/>
                <a:ea typeface="MS PGothic" pitchFamily="34" charset="-128"/>
                <a:cs typeface="MS PGothic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pitchFamily="35" charset="0"/>
                <a:ea typeface="MS PGothic" pitchFamily="34" charset="-128"/>
                <a:cs typeface="MS PGothic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pitchFamily="35" charset="0"/>
                <a:ea typeface="MS PGothic" pitchFamily="34" charset="-128"/>
                <a:cs typeface="MS PGothic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pitchFamily="35" charset="0"/>
                <a:ea typeface="ＭＳ Ｐゴシック" pitchFamily="35" charset="-128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pitchFamily="35" charset="0"/>
                <a:ea typeface="ＭＳ Ｐゴシック" pitchFamily="35" charset="-128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pitchFamily="35" charset="0"/>
                <a:ea typeface="ＭＳ Ｐゴシック" pitchFamily="35" charset="-128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pitchFamily="35" charset="0"/>
                <a:ea typeface="ＭＳ Ｐゴシック" pitchFamily="35" charset="-128"/>
              </a:defRPr>
            </a:lvl9pPr>
          </a:lstStyle>
          <a:p>
            <a:r>
              <a:rPr lang="en-US" sz="4000" b="1" i="1" kern="0">
                <a:solidFill>
                  <a:schemeClr val="accent2"/>
                </a:solidFill>
              </a:rPr>
              <a:t>Bakery Branch Sales Prediction</a:t>
            </a:r>
            <a:endParaRPr lang="de-DE" sz="4000" b="1" i="1" kern="0">
              <a:solidFill>
                <a:schemeClr val="accent2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210" y="3339026"/>
            <a:ext cx="2274478" cy="92901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72" y="1414219"/>
            <a:ext cx="3044592" cy="19394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210" y="4636248"/>
            <a:ext cx="2599426" cy="1444126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531712" y="2850116"/>
            <a:ext cx="4891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u="sng"/>
              <a:t>Team Members:</a:t>
            </a:r>
          </a:p>
          <a:p>
            <a:pPr lvl="0"/>
            <a:endParaRPr lang="en-US" sz="1800"/>
          </a:p>
          <a:p>
            <a:pPr lvl="0"/>
            <a:r>
              <a:rPr lang="en-US" sz="2000"/>
              <a:t>Alex </a:t>
            </a:r>
            <a:r>
              <a:rPr lang="en-US" sz="2000" err="1"/>
              <a:t>Anisimov</a:t>
            </a:r>
            <a:endParaRPr lang="en-US" sz="2000"/>
          </a:p>
          <a:p>
            <a:pPr lvl="0"/>
            <a:r>
              <a:rPr lang="en-US" sz="2000"/>
              <a:t>Henning </a:t>
            </a:r>
            <a:r>
              <a:rPr lang="en-US" sz="2000" err="1"/>
              <a:t>Westphalen</a:t>
            </a:r>
            <a:endParaRPr lang="en-US" sz="2000"/>
          </a:p>
          <a:p>
            <a:pPr lvl="0"/>
            <a:r>
              <a:rPr lang="en-US" sz="2000" err="1"/>
              <a:t>Lucrezia</a:t>
            </a:r>
            <a:r>
              <a:rPr lang="en-US" sz="2000"/>
              <a:t> </a:t>
            </a:r>
            <a:r>
              <a:rPr lang="en-US" sz="2000" err="1"/>
              <a:t>Lamanna</a:t>
            </a:r>
            <a:endParaRPr lang="en-US" sz="2000"/>
          </a:p>
          <a:p>
            <a:pPr lvl="0"/>
            <a:r>
              <a:rPr lang="en-US" sz="2000"/>
              <a:t>Nawar Habboush</a:t>
            </a:r>
            <a:endParaRPr lang="de-DE" sz="2000"/>
          </a:p>
          <a:p>
            <a:endParaRPr lang="de-D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741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3E00536-A7EB-4C0C-AB25-4C95D3DD6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430712"/>
            <a:ext cx="2157793" cy="23820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36494" y="869624"/>
            <a:ext cx="37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Reorganize data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FB62DE-7DD0-4701-8802-2499F9D024AF}"/>
              </a:ext>
            </a:extLst>
          </p:cNvPr>
          <p:cNvSpPr/>
          <p:nvPr/>
        </p:nvSpPr>
        <p:spPr bwMode="auto">
          <a:xfrm>
            <a:off x="623764" y="1326684"/>
            <a:ext cx="2302316" cy="136165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DE330-B918-4ABA-9D2D-3A4AB8BBAE74}"/>
              </a:ext>
            </a:extLst>
          </p:cNvPr>
          <p:cNvSpPr/>
          <p:nvPr/>
        </p:nvSpPr>
        <p:spPr bwMode="auto">
          <a:xfrm>
            <a:off x="636494" y="2723641"/>
            <a:ext cx="2289586" cy="136165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9DB3FF4-00CB-4387-B553-7D45F8F4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01" y="1572241"/>
            <a:ext cx="5798058" cy="17569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E5DD4F-DE0D-4D64-99BF-838334B4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552" y="3812792"/>
            <a:ext cx="8760379" cy="2488277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F7707F7-BAFD-42D3-9B3A-BFFBD08BFE8C}"/>
              </a:ext>
            </a:extLst>
          </p:cNvPr>
          <p:cNvSpPr/>
          <p:nvPr/>
        </p:nvSpPr>
        <p:spPr bwMode="auto">
          <a:xfrm>
            <a:off x="3528105" y="2319005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988144D-A153-4F08-B33B-0F702A1A51A0}"/>
              </a:ext>
            </a:extLst>
          </p:cNvPr>
          <p:cNvSpPr txBox="1"/>
          <p:nvPr/>
        </p:nvSpPr>
        <p:spPr>
          <a:xfrm>
            <a:off x="3353645" y="2782669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3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36494" y="869624"/>
            <a:ext cx="37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0FA96DD-0099-4437-9629-23D9F130F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60" y="1298207"/>
            <a:ext cx="7519954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[[{'title': 'Neujahr', 'date': '2013-01-01', 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locs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['BW', 'BY', 'BE', 'BB', 'HB', 'HH', 'HE', 'MV', 'NI', 'NW', 'RP', 'SL', 'SN', 'ST', 'SH', 'TH']},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{'title': 'Karfreitag', 'date': '2013-03-29', 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locs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['BW', 'BY', 'BE', 'BB', 'HB', 'HH', 'HE', 'MV', 'NI', 'NW', 'RP', 'SL', 'SN', 'ST', 'SH', 'TH']},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{'title': 'Ostermontag', 'date': '2013-04-01', 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locs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['BW', 'BY', 'BE', 'BB', 'HB', 'HH', 'HE', 'MV', 'NI', 'NW', 'RP', 'SL', 'SN', 'ST', 'SH', 'TH']},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{'title': 'Tag der Arbeit', 'date': '2013-05-01', 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locs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['BW', 'BY', 'BE', 'BB', 'HB', 'HH', 'HE', 'MV', 'NI', 'NW', 'RP', 'SL', 'SN', 'ST', 'SH', 'TH']},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{'title': 'Christi Himmelfahrt', 'date': '2013-05-09', 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locs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['BW', 'BY', 'BE', 'BB', 'HB', 'HH', 'HE', 'MV', 'NI', 'NW', 'RP', 'SL', 'SN', 'ST', 'SH', 'TH‘]},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{'title': 'Pfingstmontag', 'date': '2013-05-20', 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locs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['BW', 'BY', 'BE', 'BB', 'HB', 'HH', 'HE', 'MV', 'NI', 'NW', 'RP', 'SL', 'SN', 'ST', 'SH', 'TH']},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{'title': 'Tag der deutschen Einheit', 'date': '2013-10-03', 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locs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['BW', 'BY', 'BE', 'BB', 'HB', 'HH', 'HE', 'MV', 'NI', 'NW', 'RP', 'SL', 'SN', 'ST', 'SH', 'TH‘]},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{'title': '1. Weihnachtstag', 'date': '2013-12-25', 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locs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['BW', 'BY', 'BE', 'BB', 'HB', 'HH', 'HE', 'MV', 'NI', 'NW', 'RP', 'SL', 'SN', 'ST', 'SH', 'TH']},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{'title': '2. Weihnachtstag', 'date': '2013-12-26', 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locs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': ['BW', 'BY', 'BE', 'BB', 'HB', 'HH', 'HE', 'MV', 'NI', 'NW', 'RP', 'SL', 'SN', 'ST', 'SH', ‚TH]}]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837BA3-EC0C-4CFC-A2F5-1A06B8A97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336" y="3309436"/>
            <a:ext cx="577241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{'2013-01-01': 'Neujahr', '2013-03-29': 'Karfreitag', '2013-04-01': 'Ostermontag', '2013-05-01': 'Tag der Arbeit‘,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'2013-05-09': 'Christi Himmelfahrt', '2013-05-20': 'Pfingstmontag', '2013-10-03': 'Tag der deutschen Einheit‘,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'2013-12-25': '1. Weihnachtstag', '2013-12-26': '2. Weihnachtstag‘}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A042ABB-3C41-44F6-8F6E-7A9B33F0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09" y="3893011"/>
            <a:ext cx="1730171" cy="254699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C4D9A22-B96B-4EE7-B8F8-DFE326F7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208" y="4627374"/>
            <a:ext cx="5943395" cy="1812627"/>
          </a:xfrm>
          <a:prstGeom prst="rect">
            <a:avLst/>
          </a:prstGeom>
        </p:spPr>
      </p:pic>
      <p:pic>
        <p:nvPicPr>
          <p:cNvPr id="1030" name="Picture 6" descr="Bildergebnis für world wide web">
            <a:extLst>
              <a:ext uri="{FF2B5EF4-FFF2-40B4-BE49-F238E27FC236}">
                <a16:creationId xmlns:a16="http://schemas.microsoft.com/office/drawing/2014/main" id="{D47E6690-786D-4A5C-B428-1089DB7AA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02" b="7302"/>
          <a:stretch/>
        </p:blipFill>
        <p:spPr bwMode="auto">
          <a:xfrm>
            <a:off x="891304" y="1120827"/>
            <a:ext cx="1148953" cy="123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D278B00B-DBC4-4E9B-8BCA-7F1E0007652E}"/>
              </a:ext>
            </a:extLst>
          </p:cNvPr>
          <p:cNvSpPr/>
          <p:nvPr/>
        </p:nvSpPr>
        <p:spPr bwMode="auto">
          <a:xfrm rot="5400000">
            <a:off x="3393741" y="2692896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434B24B-35E1-40B0-9B17-8819CB1CF27C}"/>
              </a:ext>
            </a:extLst>
          </p:cNvPr>
          <p:cNvSpPr txBox="1"/>
          <p:nvPr/>
        </p:nvSpPr>
        <p:spPr>
          <a:xfrm>
            <a:off x="3955045" y="2734108"/>
            <a:ext cx="347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Transform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53B59590-DEF4-4CC9-B4BA-8D338ED8D787}"/>
              </a:ext>
            </a:extLst>
          </p:cNvPr>
          <p:cNvSpPr/>
          <p:nvPr/>
        </p:nvSpPr>
        <p:spPr bwMode="auto">
          <a:xfrm rot="8333086">
            <a:off x="2923836" y="3990133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B042E5C-EBA4-404E-B2D4-DFD37EC19174}"/>
              </a:ext>
            </a:extLst>
          </p:cNvPr>
          <p:cNvSpPr txBox="1"/>
          <p:nvPr/>
        </p:nvSpPr>
        <p:spPr>
          <a:xfrm>
            <a:off x="3586597" y="3939569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panda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DC901D80-8A6C-4F02-82F7-E7E84612C89D}"/>
              </a:ext>
            </a:extLst>
          </p:cNvPr>
          <p:cNvSpPr/>
          <p:nvPr/>
        </p:nvSpPr>
        <p:spPr bwMode="auto">
          <a:xfrm>
            <a:off x="3835489" y="5207524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DD0D94A-16B5-4AA5-B977-9884F21041F6}"/>
              </a:ext>
            </a:extLst>
          </p:cNvPr>
          <p:cNvSpPr txBox="1"/>
          <p:nvPr/>
        </p:nvSpPr>
        <p:spPr>
          <a:xfrm>
            <a:off x="3483494" y="557685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66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1311D4C-1F91-4B27-ABD0-65BCB8D7AF9D}"/>
              </a:ext>
            </a:extLst>
          </p:cNvPr>
          <p:cNvSpPr txBox="1"/>
          <p:nvPr/>
        </p:nvSpPr>
        <p:spPr>
          <a:xfrm>
            <a:off x="636494" y="869624"/>
            <a:ext cx="37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Cutting edges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A89998-5A36-4416-98D8-16B2CD0CB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2127081"/>
            <a:ext cx="11396472" cy="289753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BFF57CB-37F5-4D86-B2EB-C358F456612A}"/>
              </a:ext>
            </a:extLst>
          </p:cNvPr>
          <p:cNvSpPr/>
          <p:nvPr/>
        </p:nvSpPr>
        <p:spPr bwMode="auto">
          <a:xfrm>
            <a:off x="914400" y="2688168"/>
            <a:ext cx="624570" cy="20345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505D047-FB85-4F48-B305-E27299621D07}"/>
              </a:ext>
            </a:extLst>
          </p:cNvPr>
          <p:cNvSpPr/>
          <p:nvPr/>
        </p:nvSpPr>
        <p:spPr bwMode="auto">
          <a:xfrm>
            <a:off x="9436608" y="2688167"/>
            <a:ext cx="749808" cy="20345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D5542363-C1F1-4CD0-8051-E521482EA087}"/>
              </a:ext>
            </a:extLst>
          </p:cNvPr>
          <p:cNvSpPr/>
          <p:nvPr/>
        </p:nvSpPr>
        <p:spPr bwMode="auto">
          <a:xfrm rot="13583617">
            <a:off x="1232023" y="4990882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19F3AB4-DD6C-465C-BFF4-D93EF281EE85}"/>
              </a:ext>
            </a:extLst>
          </p:cNvPr>
          <p:cNvSpPr txBox="1"/>
          <p:nvPr/>
        </p:nvSpPr>
        <p:spPr>
          <a:xfrm>
            <a:off x="1226684" y="557893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Cut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7A3F7A2A-52E3-4D6C-8A8B-1EC26C5AFE67}"/>
              </a:ext>
            </a:extLst>
          </p:cNvPr>
          <p:cNvSpPr/>
          <p:nvPr/>
        </p:nvSpPr>
        <p:spPr bwMode="auto">
          <a:xfrm rot="17964865">
            <a:off x="8920886" y="5015028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129445A-5933-4185-AB04-1DD48237D3D0}"/>
              </a:ext>
            </a:extLst>
          </p:cNvPr>
          <p:cNvSpPr txBox="1"/>
          <p:nvPr/>
        </p:nvSpPr>
        <p:spPr>
          <a:xfrm>
            <a:off x="8577837" y="567662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Cut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33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826682-2286-42D3-91A3-C2ECD773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88" y="1639435"/>
            <a:ext cx="987922" cy="2272221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90AE4AB-E491-4020-991A-1F48992EF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35" y="2028094"/>
            <a:ext cx="6281564" cy="2801811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7E6ABC6-C668-4F7C-97DB-1613C7FD8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8" y="4965370"/>
            <a:ext cx="4311351" cy="130647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D56CCBC-9A55-4E29-95FE-E77A6EEF8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92" y="3127503"/>
            <a:ext cx="4713030" cy="143738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9F0EC96E-EB3D-4E37-B0A3-5A3262FFBD14}"/>
              </a:ext>
            </a:extLst>
          </p:cNvPr>
          <p:cNvSpPr txBox="1"/>
          <p:nvPr/>
        </p:nvSpPr>
        <p:spPr>
          <a:xfrm>
            <a:off x="3904299" y="165876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all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B79A2D02-13C5-404F-9067-DB309B4D1CE5}"/>
              </a:ext>
            </a:extLst>
          </p:cNvPr>
          <p:cNvSpPr/>
          <p:nvPr/>
        </p:nvSpPr>
        <p:spPr bwMode="auto">
          <a:xfrm rot="1265671">
            <a:off x="4177776" y="2248689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5BAC4CDB-8679-4A28-899A-18608AAAE738}"/>
              </a:ext>
            </a:extLst>
          </p:cNvPr>
          <p:cNvSpPr/>
          <p:nvPr/>
        </p:nvSpPr>
        <p:spPr bwMode="auto">
          <a:xfrm rot="20042526">
            <a:off x="4833249" y="5243185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E1F13247-341F-4C0D-A953-7303A62D2743}"/>
              </a:ext>
            </a:extLst>
          </p:cNvPr>
          <p:cNvSpPr/>
          <p:nvPr/>
        </p:nvSpPr>
        <p:spPr bwMode="auto">
          <a:xfrm rot="20780182">
            <a:off x="4759514" y="3726989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pic>
        <p:nvPicPr>
          <p:cNvPr id="28" name="Picture 2" descr="Bildergebnis für csv logo">
            <a:extLst>
              <a:ext uri="{FF2B5EF4-FFF2-40B4-BE49-F238E27FC236}">
                <a16:creationId xmlns:a16="http://schemas.microsoft.com/office/drawing/2014/main" id="{1995F149-5D59-4030-8474-EB8C5FEC5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124" y="5275764"/>
            <a:ext cx="1055013" cy="105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08EC5A9F-19B0-4D76-B6A0-EA6AD629BED3}"/>
              </a:ext>
            </a:extLst>
          </p:cNvPr>
          <p:cNvSpPr txBox="1"/>
          <p:nvPr/>
        </p:nvSpPr>
        <p:spPr>
          <a:xfrm>
            <a:off x="8912286" y="5705366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DD1D3C3A-E1F7-414B-B252-593C752173DE}"/>
              </a:ext>
            </a:extLst>
          </p:cNvPr>
          <p:cNvSpPr/>
          <p:nvPr/>
        </p:nvSpPr>
        <p:spPr bwMode="auto">
          <a:xfrm rot="1649586">
            <a:off x="9994490" y="5165897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1311D4C-1F91-4B27-ABD0-65BCB8D7AF9D}"/>
              </a:ext>
            </a:extLst>
          </p:cNvPr>
          <p:cNvSpPr txBox="1"/>
          <p:nvPr/>
        </p:nvSpPr>
        <p:spPr>
          <a:xfrm>
            <a:off x="636494" y="869624"/>
            <a:ext cx="37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Data workflow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77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8C5CF8-6A0B-4C9D-9F36-E073B0CB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1" y="730547"/>
            <a:ext cx="10354083" cy="61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2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environment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05" y="1444812"/>
            <a:ext cx="2121804" cy="105852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717" y="1967016"/>
            <a:ext cx="1247775" cy="53632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09599" y="1141956"/>
            <a:ext cx="73468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We used both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Anaconda with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Notbook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Better access to the data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Has more errors than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because many tool are not preinstalled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Run the analysis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Notebook is editable through the browser</a:t>
            </a:r>
            <a:endParaRPr lang="de-D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436" y="3637369"/>
            <a:ext cx="9622984" cy="27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2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Univariate prediction – Baseline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025" y="979378"/>
            <a:ext cx="5082988" cy="384367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49258" y="1622613"/>
            <a:ext cx="543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Baseline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Mean of the window values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2662517"/>
            <a:ext cx="5836180" cy="150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Univariate Prediction - LSTM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1" y="677869"/>
            <a:ext cx="5474199" cy="423041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53"/>
          <a:stretch/>
        </p:blipFill>
        <p:spPr>
          <a:xfrm>
            <a:off x="593640" y="4859415"/>
            <a:ext cx="7925250" cy="183444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914034" y="1520874"/>
            <a:ext cx="4236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Total entries: 2115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Training: 1500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Validation: 615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Epochs: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Loss: 0.6803</a:t>
            </a:r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Validation Loss: 0.7707</a:t>
            </a:r>
          </a:p>
        </p:txBody>
      </p:sp>
    </p:spTree>
    <p:extLst>
      <p:ext uri="{BB962C8B-B14F-4D97-AF65-F5344CB8AC3E}">
        <p14:creationId xmlns:p14="http://schemas.microsoft.com/office/powerpoint/2010/main" val="21167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Prediction of </a:t>
            </a:r>
            <a:r>
              <a:rPr lang="en-US" dirty="0" err="1"/>
              <a:t>Brot</a:t>
            </a:r>
            <a:r>
              <a:rPr lang="en-US" dirty="0"/>
              <a:t> Sales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165918" y="677868"/>
            <a:ext cx="120747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b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single_step_model.add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tf.keras.layers.LSTM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x_train_single.shape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:]))</a:t>
            </a: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single_step_model.add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single_step_model.add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tf.keras.layers.Lambda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x: x * </a:t>
            </a:r>
            <a:r>
              <a:rPr lang="en-GB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lr_schedule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tf.keras.callbacks.LearningRateScheduler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epoch: </a:t>
            </a:r>
            <a:r>
              <a:rPr lang="en-GB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1e-8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GB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**(epoch / </a:t>
            </a:r>
            <a:r>
              <a:rPr lang="en-GB" sz="16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optimizer = 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tf.keras.optimizers.SGD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09885A"/>
                </a:solidFill>
                <a:latin typeface="Courier New" panose="02070309020205020404" pitchFamily="49" charset="0"/>
              </a:rPr>
              <a:t>1e-3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 momentum=</a:t>
            </a:r>
            <a:r>
              <a:rPr lang="en-GB" sz="1600" dirty="0">
                <a:solidFill>
                  <a:srgbClr val="09885A"/>
                </a:solidFill>
                <a:latin typeface="Courier New" panose="02070309020205020404" pitchFamily="49" charset="0"/>
              </a:rPr>
              <a:t>0.9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single_step_model.</a:t>
            </a:r>
            <a:r>
              <a:rPr lang="en-GB" sz="1600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(loss=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tf.keras.losses.Huber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(), optimizer=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optimizer,metrics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GB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GB" sz="16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413" y="2676163"/>
            <a:ext cx="5231541" cy="40151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1FB516-F360-4840-9D6E-4BC1CAAAFE82}"/>
              </a:ext>
            </a:extLst>
          </p:cNvPr>
          <p:cNvSpPr/>
          <p:nvPr/>
        </p:nvSpPr>
        <p:spPr>
          <a:xfrm>
            <a:off x="565248" y="3094117"/>
            <a:ext cx="35936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 Unicode MS"/>
              </a:rPr>
              <a:t>Features considered:</a:t>
            </a:r>
          </a:p>
          <a:p>
            <a:endParaRPr lang="en-GB" dirty="0">
              <a:latin typeface="Arial Unicode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rial Unicode MS"/>
              </a:rPr>
              <a:t>Temperature,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rial Unicode MS"/>
              </a:rPr>
              <a:t>Weekday,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rial Unicode MS"/>
              </a:rPr>
              <a:t>cloudiness,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rial Unicode MS"/>
              </a:rPr>
              <a:t>Wind strength,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latin typeface="Arial Unicode MS"/>
              </a:rPr>
              <a:t>KielerWoche</a:t>
            </a:r>
            <a:r>
              <a:rPr lang="en-GB" dirty="0">
                <a:latin typeface="Arial Unicode MS"/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rial Unicode MS"/>
              </a:rPr>
              <a:t>month,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Arial Unicode MS"/>
              </a:rPr>
              <a:t>Day of the month</a:t>
            </a:r>
            <a:endParaRPr lang="en-US" dirty="0"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3787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7BC7-9DD4-493A-8676-E7852603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Prediction of </a:t>
            </a:r>
            <a:r>
              <a:rPr lang="en-US" dirty="0" err="1"/>
              <a:t>Brot</a:t>
            </a:r>
            <a:r>
              <a:rPr lang="en-US" dirty="0"/>
              <a:t> Sales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1A058-2888-4CEB-A72B-493E53AD1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413"/>
            <a:ext cx="4337538" cy="4982780"/>
          </a:xfr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en-GB" altLang="en-US" dirty="0">
                <a:latin typeface="Arial Unicode MS"/>
              </a:rPr>
              <a:t>True Future Value : 132.7457  </a:t>
            </a:r>
          </a:p>
          <a:p>
            <a:pPr lvl="0">
              <a:spcBef>
                <a:spcPct val="0"/>
              </a:spcBef>
            </a:pPr>
            <a:endParaRPr lang="en-GB" altLang="en-US" dirty="0">
              <a:latin typeface="Arial Unicode MS"/>
            </a:endParaRPr>
          </a:p>
          <a:p>
            <a:pPr lvl="0">
              <a:spcBef>
                <a:spcPct val="0"/>
              </a:spcBef>
            </a:pPr>
            <a:r>
              <a:rPr lang="en-GB" altLang="en-US" dirty="0">
                <a:latin typeface="Arial Unicode MS"/>
              </a:rPr>
              <a:t>Predicted Value : 114.92391</a:t>
            </a:r>
          </a:p>
          <a:p>
            <a:pPr lvl="0">
              <a:spcBef>
                <a:spcPct val="0"/>
              </a:spcBef>
            </a:pPr>
            <a:endParaRPr lang="en-GB" dirty="0">
              <a:latin typeface="Arial Unicode MS"/>
            </a:endParaRPr>
          </a:p>
          <a:p>
            <a:pPr lvl="0">
              <a:spcBef>
                <a:spcPct val="0"/>
              </a:spcBef>
            </a:pPr>
            <a:r>
              <a:rPr lang="en-GB" dirty="0">
                <a:latin typeface="Arial Unicode MS"/>
              </a:rPr>
              <a:t>18 € gap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12F0-EF85-4CEB-B776-5DF34E7542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Grafik 12">
            <a:extLst>
              <a:ext uri="{FF2B5EF4-FFF2-40B4-BE49-F238E27FC236}">
                <a16:creationId xmlns:a16="http://schemas.microsoft.com/office/drawing/2014/main" id="{A0CF050F-C7BE-442F-858F-03A5FC7BA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122"/>
            <a:ext cx="5158154" cy="410741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9EF66FCF-AEA9-44AB-9E66-602C97EFB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E8737A1-0D72-42EC-825F-58E506051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1127182-2EBC-4BF1-8D43-06204C8E8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4873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7" name="Picture 13">
            <a:extLst>
              <a:ext uri="{FF2B5EF4-FFF2-40B4-BE49-F238E27FC236}">
                <a16:creationId xmlns:a16="http://schemas.microsoft.com/office/drawing/2014/main" id="{9F510B8F-1A87-4177-9E6B-604BE8D9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06" y="1152748"/>
            <a:ext cx="6655634" cy="52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24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19" y="766144"/>
            <a:ext cx="6537023" cy="510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E30139-16F5-4682-A293-CA9CBDAD745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 useBgFill="1">
        <p:nvSpPr>
          <p:cNvPr id="2" name="Скругленная прямоугольная выноска 1"/>
          <p:cNvSpPr/>
          <p:nvPr/>
        </p:nvSpPr>
        <p:spPr bwMode="auto">
          <a:xfrm>
            <a:off x="8819908" y="771930"/>
            <a:ext cx="1770927" cy="775505"/>
          </a:xfrm>
          <a:prstGeom prst="wedgeRoundRectCallout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333" y="1190340"/>
            <a:ext cx="33219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ahoma" pitchFamily="35" charset="0"/>
              </a:rPr>
              <a:t>How many loaves of bread to bake for the next week?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we sell more croissants on Mondays than on Tuesdays?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customers more bread on rainy days?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School holidays are coming. It seems like the demand for cakes…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 so on…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Tahoma" pitchFamily="35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5018" y="70506"/>
            <a:ext cx="6388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PLANNING PROBLEM</a:t>
            </a:r>
          </a:p>
        </p:txBody>
      </p:sp>
    </p:spTree>
    <p:extLst>
      <p:ext uri="{BB962C8B-B14F-4D97-AF65-F5344CB8AC3E}">
        <p14:creationId xmlns:p14="http://schemas.microsoft.com/office/powerpoint/2010/main" val="228985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1" y="5"/>
            <a:ext cx="9698656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rmAutofit/>
          </a:bodyPr>
          <a:lstStyle/>
          <a:p>
            <a:r>
              <a:rPr lang="en-US" dirty="0"/>
              <a:t>Multivariate Prediction of </a:t>
            </a:r>
            <a:r>
              <a:rPr lang="en-US" dirty="0" err="1"/>
              <a:t>Brot</a:t>
            </a:r>
            <a:r>
              <a:rPr lang="en-US" dirty="0"/>
              <a:t> Sales – Multiple steps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auto">
          <a:xfrm>
            <a:off x="11567587" y="6524630"/>
            <a:ext cx="673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5688BE1-D60F-4485-A647-B991092B43A7}" type="slidenum">
              <a:rPr 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3642BE-4266-4666-B27B-742268A112E7}"/>
              </a:ext>
            </a:extLst>
          </p:cNvPr>
          <p:cNvSpPr/>
          <p:nvPr/>
        </p:nvSpPr>
        <p:spPr>
          <a:xfrm>
            <a:off x="180986" y="567874"/>
            <a:ext cx="116527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Features considered = Temperature, Weekday, cloudiness, Wind </a:t>
            </a:r>
            <a:r>
              <a:rPr lang="en-GB" dirty="0" err="1"/>
              <a:t>strenght</a:t>
            </a:r>
            <a:r>
              <a:rPr lang="en-GB" dirty="0"/>
              <a:t>, </a:t>
            </a:r>
            <a:r>
              <a:rPr lang="en-GB" dirty="0" err="1"/>
              <a:t>KielerWoche</a:t>
            </a:r>
            <a:r>
              <a:rPr lang="en-GB" dirty="0"/>
              <a:t>, month, day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7 steps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True Future Values : [101.9948 132.7457 87.58441 96.07465 150.0232 132.0612 113.6098 ]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Predicted Values :    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[135.1966 148.8698 139.7381 116.4552 137.4950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154.8985 88.04076]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DF4592-F90F-491C-884C-B949A3921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5" y="2658141"/>
            <a:ext cx="460057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AB1CFE-F553-40BD-BBFC-70E43227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236" y="2734340"/>
            <a:ext cx="67627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08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C256-2072-4020-B879-2D9F46B8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Prediction of </a:t>
            </a:r>
            <a:r>
              <a:rPr lang="en-US" dirty="0" err="1"/>
              <a:t>Brot</a:t>
            </a:r>
            <a:r>
              <a:rPr lang="en-US" dirty="0"/>
              <a:t> Sales (with holidays)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02E0D-0EFE-414B-8258-C035D6EFA5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3C4978-6DBB-4245-9271-6AC78220BC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939" y="1134963"/>
            <a:ext cx="7775876" cy="55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4D601-6C1E-439C-A5CA-8F97FD7A3E00}"/>
              </a:ext>
            </a:extLst>
          </p:cNvPr>
          <p:cNvSpPr txBox="1"/>
          <p:nvPr/>
        </p:nvSpPr>
        <p:spPr>
          <a:xfrm>
            <a:off x="369278" y="758389"/>
            <a:ext cx="414996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 Unicode MS"/>
              </a:rPr>
              <a:t>Features considered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 Unicode MS"/>
              </a:rPr>
              <a:t> Temperature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 Unicode MS"/>
              </a:rPr>
              <a:t>Weekday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 Unicode MS"/>
              </a:rPr>
              <a:t>cloudiness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 Unicode MS"/>
              </a:rPr>
              <a:t>Wind </a:t>
            </a:r>
            <a:r>
              <a:rPr lang="en-GB" sz="2400" dirty="0" err="1">
                <a:latin typeface="Arial Unicode MS"/>
              </a:rPr>
              <a:t>strenght</a:t>
            </a:r>
            <a:r>
              <a:rPr lang="en-GB" sz="2400" dirty="0">
                <a:latin typeface="Arial Unicode M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Arial Unicode MS"/>
              </a:rPr>
              <a:t>KielerWoche</a:t>
            </a:r>
            <a:r>
              <a:rPr lang="en-GB" sz="2400" dirty="0">
                <a:latin typeface="Arial Unicode M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 Unicode MS"/>
              </a:rPr>
              <a:t>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 Unicode MS"/>
              </a:rPr>
              <a:t>Day of the 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C5A9A"/>
                </a:solidFill>
                <a:latin typeface="Arial Unicode MS"/>
              </a:rPr>
              <a:t>school holidays (dummy)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C5A9A"/>
                </a:solidFill>
                <a:latin typeface="Arial Unicode MS"/>
              </a:rPr>
              <a:t>lagged(t-1) national holidays(dummy)</a:t>
            </a:r>
            <a:endParaRPr lang="en-US" sz="2400" dirty="0">
              <a:solidFill>
                <a:srgbClr val="3C5A9A"/>
              </a:solidFill>
              <a:latin typeface="Arial Unicode MS"/>
              <a:cs typeface="Arial" panose="020B0604020202020204" pitchFamily="34" charset="0"/>
            </a:endParaRPr>
          </a:p>
          <a:p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233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5EF-EAE7-4B48-ACA4-64D31B63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Prediction of </a:t>
            </a:r>
            <a:r>
              <a:rPr lang="en-US" dirty="0" err="1"/>
              <a:t>Brot</a:t>
            </a:r>
            <a:r>
              <a:rPr lang="en-US" dirty="0"/>
              <a:t> Sales (with holidays)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01311-942E-44CF-B0E7-4104F79B3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1F4877-B903-4C8E-8CD8-1A8CA71E62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58" y="2254484"/>
            <a:ext cx="5916790" cy="45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FB243-7347-4DDC-A902-0A22A5279830}"/>
              </a:ext>
            </a:extLst>
          </p:cNvPr>
          <p:cNvSpPr txBox="1"/>
          <p:nvPr/>
        </p:nvSpPr>
        <p:spPr>
          <a:xfrm>
            <a:off x="54466" y="677868"/>
            <a:ext cx="1017297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b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single_step_model.add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tf.keras.layers.LSTM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x_train_single.shape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GB" sz="1400" b="1" dirty="0">
                <a:solidFill>
                  <a:srgbClr val="09885A"/>
                </a:solidFill>
                <a:latin typeface="Courier New" panose="02070309020205020404" pitchFamily="49" charset="0"/>
              </a:rPr>
              <a:t>-2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:]))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single_step_model.add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tf.keras.layers.Dense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single_step_model.add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tf.keras.layers.Lambda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 x: x * </a:t>
            </a:r>
            <a:r>
              <a:rPr lang="en-GB" sz="14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lr_schedule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tf.keras.callbacks.LearningRateScheduler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 epoch: </a:t>
            </a:r>
            <a:r>
              <a:rPr lang="en-GB" sz="1400" b="1" dirty="0">
                <a:solidFill>
                  <a:srgbClr val="09885A"/>
                </a:solidFill>
                <a:latin typeface="Courier New" panose="02070309020205020404" pitchFamily="49" charset="0"/>
              </a:rPr>
              <a:t>1e-8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 * </a:t>
            </a:r>
            <a:r>
              <a:rPr lang="en-GB" sz="1400" b="1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**(epoch / </a:t>
            </a:r>
            <a:r>
              <a:rPr lang="en-GB" sz="1400" b="1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optimizer = 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tf.keras.optimizers.SGD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lr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1400" b="1" dirty="0">
                <a:solidFill>
                  <a:srgbClr val="09885A"/>
                </a:solidFill>
                <a:latin typeface="Courier New" panose="02070309020205020404" pitchFamily="49" charset="0"/>
              </a:rPr>
              <a:t>1e-3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momentum=</a:t>
            </a:r>
            <a:r>
              <a:rPr lang="en-GB" sz="1400" b="1" dirty="0">
                <a:solidFill>
                  <a:srgbClr val="09885A"/>
                </a:solidFill>
                <a:latin typeface="Courier New" panose="02070309020205020404" pitchFamily="49" charset="0"/>
              </a:rPr>
              <a:t>0.9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single_step_model.</a:t>
            </a:r>
            <a:r>
              <a:rPr lang="en-GB" sz="1400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compile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(loss=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tf.keras.losses.Huber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(), optimizer=</a:t>
            </a:r>
            <a:r>
              <a:rPr lang="en-GB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optimizer,metrics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=[</a:t>
            </a:r>
            <a:r>
              <a:rPr lang="en-GB" sz="1400" b="1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GB" sz="14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mae</a:t>
            </a:r>
            <a:r>
              <a:rPr lang="en-GB" sz="1400" b="1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57FDB5-0A51-4274-8E3E-22608584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96" y="2702169"/>
            <a:ext cx="5061836" cy="36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2CE326-B9DE-4FEF-B845-FA45B045E926}"/>
              </a:ext>
            </a:extLst>
          </p:cNvPr>
          <p:cNvSpPr/>
          <p:nvPr/>
        </p:nvSpPr>
        <p:spPr bwMode="auto">
          <a:xfrm>
            <a:off x="4267200" y="6037385"/>
            <a:ext cx="369277" cy="31066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19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Title 1">
            <a:extLst>
              <a:ext uri="{FF2B5EF4-FFF2-40B4-BE49-F238E27FC236}">
                <a16:creationId xmlns:a16="http://schemas.microsoft.com/office/drawing/2014/main" id="{819D0792-76CB-42BB-91D0-E9F431D3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8" y="-152965"/>
            <a:ext cx="10972800" cy="1143000"/>
          </a:xfrm>
        </p:spPr>
        <p:txBody>
          <a:bodyPr/>
          <a:lstStyle/>
          <a:p>
            <a:r>
              <a:rPr lang="en-US" dirty="0"/>
              <a:t>Multivariate Prediction of </a:t>
            </a:r>
            <a:r>
              <a:rPr lang="en-US" dirty="0" err="1"/>
              <a:t>Brot</a:t>
            </a:r>
            <a:r>
              <a:rPr lang="en-US" dirty="0"/>
              <a:t> Sales (with holidays)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6C6134C-2592-4910-A621-1B812044D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340" y="2315552"/>
            <a:ext cx="4962082" cy="3951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45E5F320-FCE8-418E-9D03-100FF24C23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9F6F2E-9593-4C60-A8AB-EE40A5A26AE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685" y="1307123"/>
            <a:ext cx="6415179" cy="50359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F1AC2-3D98-4EF5-BCA9-7A23C7EE18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11567587" y="6524630"/>
            <a:ext cx="673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5688BE1-D60F-4485-A647-B991092B43A7}" type="slidenum">
              <a:rPr 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6BFEC37-29CE-4E34-BDF0-83E5F740CA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597" y="990035"/>
            <a:ext cx="418950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ct val="0"/>
              </a:spcBef>
            </a:pPr>
            <a:r>
              <a:rPr lang="en-GB" altLang="en-US" sz="2000" b="0" dirty="0">
                <a:latin typeface="Arial Unicode MS"/>
              </a:rPr>
              <a:t>True Future Value : 132.7457</a:t>
            </a:r>
          </a:p>
          <a:p>
            <a:pPr lvl="0">
              <a:spcBef>
                <a:spcPct val="0"/>
              </a:spcBef>
            </a:pPr>
            <a:r>
              <a:rPr lang="en-GB" altLang="en-US" sz="2000" b="0" dirty="0">
                <a:latin typeface="Arial Unicode MS"/>
              </a:rPr>
              <a:t>Predicted Value : 113.19249</a:t>
            </a:r>
          </a:p>
          <a:p>
            <a:pPr lvl="0">
              <a:spcBef>
                <a:spcPct val="0"/>
              </a:spcBef>
            </a:pPr>
            <a:r>
              <a:rPr lang="en-GB" altLang="en-US" sz="2000" b="0" dirty="0">
                <a:latin typeface="Arial Unicode MS"/>
              </a:rPr>
              <a:t>19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lang="en-GB" altLang="en-US" sz="2000" b="0" dirty="0">
                <a:latin typeface="Arial Unicode MS"/>
              </a:rPr>
              <a:t>€ gap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10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F60B-8320-45C9-B463-B04F2B87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09" y="-215245"/>
            <a:ext cx="10972800" cy="1143000"/>
          </a:xfrm>
        </p:spPr>
        <p:txBody>
          <a:bodyPr/>
          <a:lstStyle/>
          <a:p>
            <a:r>
              <a:rPr lang="en-US" dirty="0"/>
              <a:t>Multivariate Prediction of </a:t>
            </a:r>
            <a:r>
              <a:rPr lang="en-US" b="1" dirty="0" err="1"/>
              <a:t>Brotchen</a:t>
            </a:r>
            <a:r>
              <a:rPr lang="en-US" dirty="0"/>
              <a:t> Sales (with holidays)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F22C8-6914-42DA-B6CE-BE1F19BF6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867508"/>
            <a:ext cx="5386917" cy="1307367"/>
          </a:xfrm>
        </p:spPr>
        <p:txBody>
          <a:bodyPr/>
          <a:lstStyle/>
          <a:p>
            <a:r>
              <a:rPr lang="it-IT" b="0" dirty="0" err="1">
                <a:latin typeface="Arial Unicode MS"/>
              </a:rPr>
              <a:t>Correlations</a:t>
            </a:r>
            <a:r>
              <a:rPr lang="it-IT" b="0" dirty="0">
                <a:latin typeface="Arial Unicode MS"/>
              </a:rPr>
              <a:t> of </a:t>
            </a:r>
            <a:r>
              <a:rPr lang="it-IT" b="0" dirty="0" err="1">
                <a:latin typeface="Arial Unicode MS"/>
              </a:rPr>
              <a:t>Brot</a:t>
            </a:r>
            <a:r>
              <a:rPr lang="it-IT" b="0" dirty="0">
                <a:latin typeface="Arial Unicode MS"/>
              </a:rPr>
              <a:t> and </a:t>
            </a:r>
            <a:r>
              <a:rPr lang="it-IT" b="0" dirty="0" err="1">
                <a:latin typeface="Arial Unicode MS"/>
              </a:rPr>
              <a:t>Broetchen</a:t>
            </a:r>
            <a:r>
              <a:rPr lang="it-IT" b="0" dirty="0">
                <a:latin typeface="Arial Unicode MS"/>
              </a:rPr>
              <a:t> with temperature </a:t>
            </a:r>
            <a:r>
              <a:rPr lang="it-IT" b="0" dirty="0" err="1">
                <a:latin typeface="Arial Unicode MS"/>
              </a:rPr>
              <a:t>troughout</a:t>
            </a:r>
            <a:r>
              <a:rPr lang="it-IT" b="0" dirty="0">
                <a:latin typeface="Arial Unicode MS"/>
              </a:rPr>
              <a:t> the 6 </a:t>
            </a:r>
            <a:r>
              <a:rPr lang="it-IT" b="0" dirty="0" err="1">
                <a:latin typeface="Arial Unicode MS"/>
              </a:rPr>
              <a:t>years</a:t>
            </a:r>
            <a:r>
              <a:rPr lang="it-IT" b="0" dirty="0">
                <a:latin typeface="Arial Unicode MS"/>
              </a:rPr>
              <a:t> </a:t>
            </a:r>
            <a:endParaRPr lang="en-GB" b="0" dirty="0">
              <a:latin typeface="Arial Unicode M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28915-22E4-420E-A056-F31F219E6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Content Placeholder 11" descr="A picture containing colorful, group&#10;&#10;Description automatically generated">
            <a:extLst>
              <a:ext uri="{FF2B5EF4-FFF2-40B4-BE49-F238E27FC236}">
                <a16:creationId xmlns:a16="http://schemas.microsoft.com/office/drawing/2014/main" id="{8EFEE201-D70D-45B4-B782-34B2662B79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54550" y="1037144"/>
            <a:ext cx="5949587" cy="198319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03483-9814-43C8-B073-4FA79D6C54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854AAB-03A3-4C7F-AEE4-14235F65599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EF07FE-50D1-4430-914B-837B51CD5FD9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" r="51679" b="66579"/>
          <a:stretch/>
        </p:blipFill>
        <p:spPr bwMode="auto">
          <a:xfrm>
            <a:off x="726058" y="2174875"/>
            <a:ext cx="4936565" cy="41243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0296D7-4710-4DEB-B2A0-3E730ED5DDE9}"/>
              </a:ext>
            </a:extLst>
          </p:cNvPr>
          <p:cNvSpPr/>
          <p:nvPr/>
        </p:nvSpPr>
        <p:spPr bwMode="auto">
          <a:xfrm>
            <a:off x="2247153" y="3526118"/>
            <a:ext cx="663388" cy="2032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2A8472-526B-4A05-ACEA-DAED691AEA70}"/>
              </a:ext>
            </a:extLst>
          </p:cNvPr>
          <p:cNvSpPr/>
          <p:nvPr/>
        </p:nvSpPr>
        <p:spPr bwMode="auto">
          <a:xfrm>
            <a:off x="2247153" y="5659438"/>
            <a:ext cx="663388" cy="2032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A2286D-7A73-400A-B353-67E45891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550" y="3780887"/>
            <a:ext cx="5949585" cy="19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0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itle 1">
            <a:extLst>
              <a:ext uri="{FF2B5EF4-FFF2-40B4-BE49-F238E27FC236}">
                <a16:creationId xmlns:a16="http://schemas.microsoft.com/office/drawing/2014/main" id="{5A2D52BB-ED2C-4A91-BFD4-6300EA81252A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726833" y="-18285"/>
            <a:ext cx="10223500" cy="677863"/>
          </a:xfrm>
        </p:spPr>
        <p:txBody>
          <a:bodyPr/>
          <a:lstStyle/>
          <a:p>
            <a:r>
              <a:rPr lang="en-US" dirty="0"/>
              <a:t>Multivariate Prediction of </a:t>
            </a:r>
            <a:r>
              <a:rPr lang="en-US" b="1" dirty="0" err="1"/>
              <a:t>Brotchen</a:t>
            </a:r>
            <a:r>
              <a:rPr lang="en-US" dirty="0"/>
              <a:t> Sales (with holidays)</a:t>
            </a:r>
          </a:p>
        </p:txBody>
      </p:sp>
      <p:sp>
        <p:nvSpPr>
          <p:cNvPr id="4104" name="Content Placeholder 3">
            <a:extLst>
              <a:ext uri="{FF2B5EF4-FFF2-40B4-BE49-F238E27FC236}">
                <a16:creationId xmlns:a16="http://schemas.microsoft.com/office/drawing/2014/main" id="{620D0B74-A82E-49C3-A4F9-3C02D67BF90C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1268413"/>
            <a:ext cx="5994400" cy="255111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5AA7D9-A14E-474C-8036-5666D32EDF3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2756" y="1214681"/>
            <a:ext cx="6109630" cy="486507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8E567C-A3BF-45C1-B7C4-CC4AC4CB130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252" y="2442063"/>
            <a:ext cx="4773794" cy="366388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32938-BF28-4BC4-9FFF-54BE88C8C4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11567587" y="6524630"/>
            <a:ext cx="673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854AAB-03A3-4C7F-AEE4-14235F65599E}" type="slidenum">
              <a:rPr 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90B301F-3884-4F64-8BB4-AF2894EC24AC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11016" y="886592"/>
            <a:ext cx="48592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True Future Value : 235.4168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Predicted Value : 141.0063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223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Repository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01700" y="3282950"/>
            <a:ext cx="923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Repository link: </a:t>
            </a:r>
            <a:r>
              <a:rPr lang="de-DE" sz="1800"/>
              <a:t>bitbucket.org/</a:t>
            </a:r>
            <a:r>
              <a:rPr lang="de-DE" sz="1800" err="1"/>
              <a:t>opencampus-tensorflow</a:t>
            </a:r>
            <a:r>
              <a:rPr lang="de-DE" sz="1800"/>
              <a:t>/</a:t>
            </a:r>
            <a:r>
              <a:rPr lang="de-DE" sz="1800" err="1"/>
              <a:t>bakery-sales-prediction.git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049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and Problems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1021976" y="1317812"/>
            <a:ext cx="7897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Lack of experience with Python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Short window of history, we changed from 60 days to 365</a:t>
            </a:r>
          </a:p>
          <a:p>
            <a:pPr marL="342900" indent="-342900">
              <a:buFont typeface="+mj-lt"/>
              <a:buAutoNum type="arabicPeriod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Long calculation time (~100)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Technical problems with committing and pushing files to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Bitbucket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Troubles with Anaconda and installing packages</a:t>
            </a:r>
          </a:p>
          <a:p>
            <a:pPr marL="342900" indent="-342900">
              <a:buFont typeface="+mj-lt"/>
              <a:buAutoNum type="arabicPeriod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0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376" y="3992918"/>
            <a:ext cx="2401843" cy="2401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5372" y="0"/>
            <a:ext cx="10363200" cy="987547"/>
          </a:xfrm>
        </p:spPr>
        <p:txBody>
          <a:bodyPr/>
          <a:lstStyle/>
          <a:p>
            <a:r>
              <a:rPr lang="en-US" dirty="0"/>
              <a:t>Data AVAILABLE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-1" y="868102"/>
            <a:ext cx="6331353" cy="1030146"/>
          </a:xfrm>
        </p:spPr>
        <p:txBody>
          <a:bodyPr/>
          <a:lstStyle/>
          <a:p>
            <a:pPr algn="ctr"/>
            <a:r>
              <a:rPr lang="en-US" sz="2400" b="1" dirty="0"/>
              <a:t>Dataset from 01.07.2013 till 31.05.2019 (2215 entries)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E30139-16F5-4682-A293-CA9CBDAD745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904" y="1066606"/>
            <a:ext cx="2783390" cy="488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10093123" y="115430"/>
            <a:ext cx="1967696" cy="925974"/>
          </a:xfrm>
          <a:prstGeom prst="wedgeRoundRectCallout">
            <a:avLst>
              <a:gd name="adj1" fmla="val -39657"/>
              <a:gd name="adj2" fmla="val 7000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Tahoma" pitchFamily="35" charset="0"/>
              </a:rPr>
              <a:t>I need you data!</a:t>
            </a:r>
          </a:p>
        </p:txBody>
      </p:sp>
      <p:sp>
        <p:nvSpPr>
          <p:cNvPr id="8" name="Text"/>
          <p:cNvSpPr txBox="1"/>
          <p:nvPr/>
        </p:nvSpPr>
        <p:spPr>
          <a:xfrm>
            <a:off x="321996" y="1638935"/>
            <a:ext cx="2664272" cy="36933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/>
              <a:t>Sales of 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6 categories:</a:t>
            </a:r>
            <a:endParaRPr lang="de-DE" sz="2000" b="1" dirty="0"/>
          </a:p>
          <a:p>
            <a:pPr>
              <a:lnSpc>
                <a:spcPct val="150000"/>
              </a:lnSpc>
            </a:pPr>
            <a:r>
              <a:rPr lang="de-DE" sz="2000" dirty="0"/>
              <a:t>1     Brot</a:t>
            </a:r>
            <a:endParaRPr lang="x-none" sz="2000"/>
          </a:p>
          <a:p>
            <a:pPr>
              <a:lnSpc>
                <a:spcPct val="150000"/>
              </a:lnSpc>
            </a:pPr>
            <a:r>
              <a:rPr lang="de-DE" sz="2000" dirty="0"/>
              <a:t>2     Brötchen</a:t>
            </a:r>
            <a:endParaRPr lang="x-none" sz="2000"/>
          </a:p>
          <a:p>
            <a:pPr>
              <a:lnSpc>
                <a:spcPct val="150000"/>
              </a:lnSpc>
            </a:pPr>
            <a:r>
              <a:rPr lang="de-DE" sz="2000" dirty="0"/>
              <a:t>3     Croissant</a:t>
            </a:r>
            <a:endParaRPr lang="x-none" sz="2000"/>
          </a:p>
          <a:p>
            <a:pPr>
              <a:lnSpc>
                <a:spcPct val="150000"/>
              </a:lnSpc>
            </a:pPr>
            <a:r>
              <a:rPr lang="de-DE" sz="2000" dirty="0"/>
              <a:t>4     Konditorei</a:t>
            </a:r>
            <a:endParaRPr lang="x-none" sz="2000"/>
          </a:p>
          <a:p>
            <a:pPr>
              <a:lnSpc>
                <a:spcPct val="150000"/>
              </a:lnSpc>
            </a:pPr>
            <a:r>
              <a:rPr lang="de-DE" sz="2000" dirty="0"/>
              <a:t>5     Kuchen</a:t>
            </a:r>
            <a:endParaRPr lang="x-none" sz="2000"/>
          </a:p>
          <a:p>
            <a:pPr>
              <a:lnSpc>
                <a:spcPct val="150000"/>
              </a:lnSpc>
            </a:pPr>
            <a:r>
              <a:rPr lang="de-DE" sz="2000" dirty="0"/>
              <a:t>6     Saisonbrot</a:t>
            </a:r>
            <a:endParaRPr lang="x-none" sz="200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6F533A05-D165-43C4-9912-7F24AEE3B84D}"/>
              </a:ext>
            </a:extLst>
          </p:cNvPr>
          <p:cNvSpPr txBox="1"/>
          <p:nvPr/>
        </p:nvSpPr>
        <p:spPr>
          <a:xfrm>
            <a:off x="3211832" y="1644250"/>
            <a:ext cx="5249215" cy="215443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/>
              <a:t>Data on </a:t>
            </a:r>
            <a:r>
              <a:rPr lang="de-DE" sz="2000" b="1" dirty="0" err="1"/>
              <a:t>weather</a:t>
            </a:r>
            <a:r>
              <a:rPr lang="de-DE" sz="2000" b="1" dirty="0"/>
              <a:t> </a:t>
            </a:r>
            <a:r>
              <a:rPr lang="de-DE" sz="2000" b="1" dirty="0" err="1"/>
              <a:t>conditions</a:t>
            </a:r>
            <a:endParaRPr lang="de-DE" sz="2000" b="1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2000" dirty="0"/>
              <a:t>Daily </a:t>
            </a:r>
            <a:r>
              <a:rPr lang="de-DE" sz="2000" dirty="0" err="1"/>
              <a:t>cloud</a:t>
            </a:r>
            <a:r>
              <a:rPr lang="de-DE" sz="2000" dirty="0"/>
              <a:t> </a:t>
            </a:r>
            <a:r>
              <a:rPr lang="de-DE" sz="2000" dirty="0" err="1"/>
              <a:t>cover</a:t>
            </a:r>
            <a:r>
              <a:rPr lang="de-DE" sz="2000" dirty="0"/>
              <a:t> (0: min , 8: </a:t>
            </a:r>
            <a:r>
              <a:rPr lang="de-DE" sz="2000" dirty="0" err="1"/>
              <a:t>max</a:t>
            </a:r>
            <a:r>
              <a:rPr lang="de-DE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Daily average temperature (</a:t>
            </a:r>
            <a:r>
              <a:rPr lang="en-US" sz="2000" dirty="0" err="1"/>
              <a:t>Celcius</a:t>
            </a:r>
            <a:r>
              <a:rPr lang="en-US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2000" dirty="0"/>
              <a:t>Average wind </a:t>
            </a:r>
            <a:r>
              <a:rPr lang="de-DE" sz="2000" dirty="0" err="1"/>
              <a:t>speed</a:t>
            </a:r>
            <a:r>
              <a:rPr lang="de-DE" sz="2000" dirty="0"/>
              <a:t> (</a:t>
            </a:r>
            <a:r>
              <a:rPr lang="en-US" sz="2000" dirty="0"/>
              <a:t>meters per second)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de-DE" sz="2000" dirty="0" err="1"/>
              <a:t>Weather</a:t>
            </a:r>
            <a:r>
              <a:rPr lang="de-DE" sz="2000" dirty="0"/>
              <a:t> </a:t>
            </a:r>
            <a:r>
              <a:rPr lang="de-DE" sz="2000" dirty="0" err="1"/>
              <a:t>codes</a:t>
            </a:r>
            <a:endParaRPr lang="de-DE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211832" y="3995344"/>
            <a:ext cx="341074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Days of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Kieler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Woche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20" y="740936"/>
            <a:ext cx="2107733" cy="903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32" y="4534850"/>
            <a:ext cx="2970752" cy="186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480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b="1" dirty="0" err="1"/>
              <a:t>Weather</a:t>
            </a:r>
            <a:r>
              <a:rPr lang="de-DE" sz="2800" b="1" dirty="0"/>
              <a:t> </a:t>
            </a:r>
            <a:r>
              <a:rPr lang="de-DE" sz="2800" b="1" dirty="0" err="1"/>
              <a:t>codes</a:t>
            </a:r>
            <a:r>
              <a:rPr lang="de-DE" sz="2800" b="1" dirty="0"/>
              <a:t> (</a:t>
            </a:r>
            <a:r>
              <a:rPr lang="de-DE" sz="2800" b="1" dirty="0" err="1"/>
              <a:t>example</a:t>
            </a:r>
            <a:r>
              <a:rPr lang="de-DE" sz="2800" b="1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1" y="808420"/>
            <a:ext cx="6848475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90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Preliminary analysis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46" y="1157469"/>
            <a:ext cx="3992102" cy="480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8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Bakery Items for 2018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1" y="2545977"/>
            <a:ext cx="11156031" cy="3718678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385482" y="914400"/>
            <a:ext cx="5423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Six bakery item: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Brot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Brötchen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Croissant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Konditorei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Kuchen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Saisonbrot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6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Kieler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Woche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38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Recorded Factors – Temperature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7" y="2774155"/>
            <a:ext cx="10940877" cy="364695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36607" y="937549"/>
            <a:ext cx="9479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Recorded factors data: Temperature, Cloudiness, Wind speed, Weather code and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Kieler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Woche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Best correlation between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Brötchen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and the temperature: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0.6512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3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36494" y="869624"/>
            <a:ext cx="37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Data workflow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AD906E-C64F-4B54-9B5C-48EBC89B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977" y="2119208"/>
            <a:ext cx="1746103" cy="305794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826682-2286-42D3-91A3-C2ECD773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553" y="1856441"/>
            <a:ext cx="1558034" cy="358347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Bildergebnis für csv logo">
            <a:extLst>
              <a:ext uri="{FF2B5EF4-FFF2-40B4-BE49-F238E27FC236}">
                <a16:creationId xmlns:a16="http://schemas.microsoft.com/office/drawing/2014/main" id="{4A52A7A2-EC6C-4E3C-B8B0-A63725FE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0" y="3120675"/>
            <a:ext cx="1055013" cy="105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5846A8-8445-4E85-8AD9-33F8DCC94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011" y="1925737"/>
            <a:ext cx="1474596" cy="3245908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61CF14C-95D2-427D-9675-FE0ABF80093B}"/>
              </a:ext>
            </a:extLst>
          </p:cNvPr>
          <p:cNvSpPr txBox="1"/>
          <p:nvPr/>
        </p:nvSpPr>
        <p:spPr>
          <a:xfrm>
            <a:off x="1382986" y="4132610"/>
            <a:ext cx="2082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Read .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panda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dateFrame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A343F5D-BF7C-4C8A-B05F-DF9DBDFF322A}"/>
              </a:ext>
            </a:extLst>
          </p:cNvPr>
          <p:cNvSpPr txBox="1"/>
          <p:nvPr/>
        </p:nvSpPr>
        <p:spPr>
          <a:xfrm>
            <a:off x="5435958" y="398264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10B0ADD-8FF2-4C85-ADCB-AD63E718303B}"/>
              </a:ext>
            </a:extLst>
          </p:cNvPr>
          <p:cNvSpPr txBox="1"/>
          <p:nvPr/>
        </p:nvSpPr>
        <p:spPr>
          <a:xfrm>
            <a:off x="8513334" y="398264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Fill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F356405C-23BA-40EF-A652-34FD4129B155}"/>
              </a:ext>
            </a:extLst>
          </p:cNvPr>
          <p:cNvSpPr/>
          <p:nvPr/>
        </p:nvSpPr>
        <p:spPr bwMode="auto">
          <a:xfrm>
            <a:off x="2222047" y="3463513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65CCA2B3-A0CB-4A16-B363-20BEF74520B5}"/>
              </a:ext>
            </a:extLst>
          </p:cNvPr>
          <p:cNvSpPr/>
          <p:nvPr/>
        </p:nvSpPr>
        <p:spPr bwMode="auto">
          <a:xfrm>
            <a:off x="5578353" y="3463513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0AE9BD6D-8E47-4FF1-8DE7-FCDB888214A4}"/>
              </a:ext>
            </a:extLst>
          </p:cNvPr>
          <p:cNvSpPr/>
          <p:nvPr/>
        </p:nvSpPr>
        <p:spPr bwMode="auto">
          <a:xfrm>
            <a:off x="8833147" y="3463513"/>
            <a:ext cx="827443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3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688BE1-D60F-4485-A647-B991092B43A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36494" y="869624"/>
            <a:ext cx="374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Fill missing index values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B9ABA9-031D-4CD6-A104-8DB80AD8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851" y="1651773"/>
            <a:ext cx="7194423" cy="221455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D450E28-0B5D-4B8F-B64A-D4E47CD6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811" y="4479237"/>
            <a:ext cx="7048673" cy="21382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AD906E-C64F-4B54-9B5C-48EBC89B0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96" y="1319663"/>
            <a:ext cx="1454158" cy="25466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826682-2286-42D3-91A3-C2ECD7732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11" y="3866324"/>
            <a:ext cx="1282727" cy="295027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AFB62DE-7DD0-4701-8802-2499F9D024AF}"/>
              </a:ext>
            </a:extLst>
          </p:cNvPr>
          <p:cNvSpPr/>
          <p:nvPr/>
        </p:nvSpPr>
        <p:spPr bwMode="auto">
          <a:xfrm>
            <a:off x="695127" y="1717616"/>
            <a:ext cx="1682496" cy="189730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DE330-B918-4ABA-9D2D-3A4AB8BBAE74}"/>
              </a:ext>
            </a:extLst>
          </p:cNvPr>
          <p:cNvSpPr/>
          <p:nvPr/>
        </p:nvSpPr>
        <p:spPr bwMode="auto">
          <a:xfrm>
            <a:off x="695127" y="4479237"/>
            <a:ext cx="1682496" cy="191768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5" charset="0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47A6CCD-D97E-4778-80A1-6A4F3E2566A3}"/>
              </a:ext>
            </a:extLst>
          </p:cNvPr>
          <p:cNvCxnSpPr/>
          <p:nvPr/>
        </p:nvCxnSpPr>
        <p:spPr bwMode="auto">
          <a:xfrm>
            <a:off x="2450592" y="2148840"/>
            <a:ext cx="4242816" cy="49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2F6F6E-74DC-4A1D-B899-5B8364CB9F0B}"/>
              </a:ext>
            </a:extLst>
          </p:cNvPr>
          <p:cNvCxnSpPr/>
          <p:nvPr/>
        </p:nvCxnSpPr>
        <p:spPr bwMode="auto">
          <a:xfrm flipV="1">
            <a:off x="2505456" y="5056632"/>
            <a:ext cx="4242816" cy="649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78668460"/>
      </p:ext>
    </p:extLst>
  </p:cSld>
  <p:clrMapOvr>
    <a:masterClrMapping/>
  </p:clrMapOvr>
</p:sld>
</file>

<file path=ppt/theme/theme1.xml><?xml version="1.0" encoding="utf-8"?>
<a:theme xmlns:a="http://schemas.openxmlformats.org/drawingml/2006/main" name="SFB 855 Folienmaster">
  <a:themeElements>
    <a:clrScheme name="SFB 855 Folien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FB 855 Folienmast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3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3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SFB 855 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FB 855 Folienmaster">
  <a:themeElements>
    <a:clrScheme name="SFB 855 Folien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FB 855 Folienmast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3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35" charset="0"/>
          </a:defRPr>
        </a:defPPr>
      </a:lstStyle>
    </a:lnDef>
    <a:txDef>
      <a:spPr>
        <a:noFill/>
      </a:spPr>
      <a:bodyPr wrap="none" rtlCol="0">
        <a:spAutoFit/>
      </a:bodyPr>
      <a:lstStyle>
        <a:defPPr marL="342900" indent="-342900">
          <a:lnSpc>
            <a:spcPts val="2400"/>
          </a:lnSpc>
          <a:spcBef>
            <a:spcPts val="1200"/>
          </a:spcBef>
          <a:buClr>
            <a:srgbClr val="3C5A9A"/>
          </a:buClr>
          <a:buSzPct val="80000"/>
          <a:buFont typeface="Wingdings" panose="05000000000000000000" pitchFamily="2" charset="2"/>
          <a:buChar char="q"/>
          <a:defRPr sz="1800" dirty="0" err="1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SFB 855 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B 855 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FB 855 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1404</Words>
  <Application>Microsoft Office PowerPoint</Application>
  <PresentationFormat>Breitbild</PresentationFormat>
  <Paragraphs>194</Paragraphs>
  <Slides>27</Slides>
  <Notes>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Arial</vt:lpstr>
      <vt:lpstr>Arial Black</vt:lpstr>
      <vt:lpstr>Arial Unicode MS</vt:lpstr>
      <vt:lpstr>Calibri</vt:lpstr>
      <vt:lpstr>Courier New</vt:lpstr>
      <vt:lpstr>Tahoma</vt:lpstr>
      <vt:lpstr>Times New Roman</vt:lpstr>
      <vt:lpstr>var(--jp-code-font-family)</vt:lpstr>
      <vt:lpstr>SFB 855 Folienmaster</vt:lpstr>
      <vt:lpstr>1_SFB 855 Folienmaster</vt:lpstr>
      <vt:lpstr>PowerPoint-Präsentation</vt:lpstr>
      <vt:lpstr>PowerPoint-Präsentation</vt:lpstr>
      <vt:lpstr>Data AVAILABLE</vt:lpstr>
      <vt:lpstr>Weather codes (example)</vt:lpstr>
      <vt:lpstr>Preliminary analysis </vt:lpstr>
      <vt:lpstr>Bakery Items for 2018</vt:lpstr>
      <vt:lpstr>Recorded Factors – Temperature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Technical environment</vt:lpstr>
      <vt:lpstr>Univariate prediction – Baseline</vt:lpstr>
      <vt:lpstr>Univariate Prediction - LSTM</vt:lpstr>
      <vt:lpstr>Multivariate Prediction of Brot Sales</vt:lpstr>
      <vt:lpstr>Multivariate Prediction of Brot Sales</vt:lpstr>
      <vt:lpstr>Multivariate Prediction of Brot Sales – Multiple steps</vt:lpstr>
      <vt:lpstr>Multivariate Prediction of Brot Sales (with holidays)</vt:lpstr>
      <vt:lpstr>Multivariate Prediction of Brot Sales (with holidays)</vt:lpstr>
      <vt:lpstr>Multivariate Prediction of Brot Sales (with holidays)</vt:lpstr>
      <vt:lpstr>Multivariate Prediction of Brotchen Sales (with holidays)</vt:lpstr>
      <vt:lpstr>Multivariate Prediction of Brotchen Sales (with holidays)</vt:lpstr>
      <vt:lpstr>Repository</vt:lpstr>
      <vt:lpstr>Challenges and Problems</vt:lpstr>
    </vt:vector>
  </TitlesOfParts>
  <Company>DSS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Nerve-Talk 2017</dc:title>
  <dc:subject>Retreat Sankelmark</dc:subject>
  <dc:creator>EE;Eric Elzenheimer</dc:creator>
  <cp:keywords>EE</cp:keywords>
  <dc:description>Version 2.0</dc:description>
  <cp:lastModifiedBy>Henning Westphalen</cp:lastModifiedBy>
  <cp:revision>529</cp:revision>
  <cp:lastPrinted>2017-04-02T08:35:29Z</cp:lastPrinted>
  <dcterms:created xsi:type="dcterms:W3CDTF">2015-04-27T14:37:25Z</dcterms:created>
  <dcterms:modified xsi:type="dcterms:W3CDTF">2020-01-28T14:49:13Z</dcterms:modified>
  <cp:version>200</cp:version>
</cp:coreProperties>
</file>